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1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A18B2-2E02-4700-AD08-93B5BAC3EC4F}" type="datetimeFigureOut">
              <a:rPr lang="pt-PT" smtClean="0"/>
              <a:t>04-01-2013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4076F-BCA6-40E9-966C-CEF5947954A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8855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076F-BCA6-40E9-966C-CEF5947954A1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2604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B2D6F1D-BE48-4F60-BA63-AF0DF0565698}" type="datetimeFigureOut">
              <a:rPr lang="pt-PT" smtClean="0"/>
              <a:t>03-01-2013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533A442-8558-4795-AD90-BE7B3C3C2768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2736748"/>
          </a:xfrm>
        </p:spPr>
        <p:txBody>
          <a:bodyPr>
            <a:normAutofit fontScale="90000"/>
          </a:bodyPr>
          <a:lstStyle/>
          <a:p>
            <a:pPr algn="ctr"/>
            <a:r>
              <a:rPr lang="pt-PT" dirty="0"/>
              <a:t>Sugestões para criar uma</a:t>
            </a:r>
            <a:br>
              <a:rPr lang="pt-PT" dirty="0"/>
            </a:br>
            <a:r>
              <a:rPr lang="pt-PT" dirty="0"/>
              <a:t>apresentação </a:t>
            </a:r>
            <a:r>
              <a:rPr lang="pt-PT" dirty="0" smtClean="0"/>
              <a:t>eletrónica </a:t>
            </a:r>
            <a:r>
              <a:rPr lang="pt-PT" dirty="0"/>
              <a:t>eficaz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9973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>
            <a:normAutofit/>
          </a:bodyPr>
          <a:lstStyle/>
          <a:p>
            <a:r>
              <a:rPr lang="pt-PT" dirty="0"/>
              <a:t>Exemplos de boas fontes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pt-PT" sz="2400" dirty="0" err="1">
                <a:latin typeface="Comic Sans MS" pitchFamily="66" charset="0"/>
              </a:rPr>
              <a:t>Comic</a:t>
            </a:r>
            <a:r>
              <a:rPr lang="pt-PT" sz="2400" dirty="0">
                <a:latin typeface="Comic Sans MS" pitchFamily="66" charset="0"/>
              </a:rPr>
              <a:t> </a:t>
            </a:r>
            <a:r>
              <a:rPr lang="pt-PT" sz="2400" dirty="0" err="1">
                <a:latin typeface="Comic Sans MS" pitchFamily="66" charset="0"/>
              </a:rPr>
              <a:t>Sans</a:t>
            </a:r>
            <a:endParaRPr lang="pt-PT" sz="2400" dirty="0">
              <a:latin typeface="Comic Sans MS" pitchFamily="66" charset="0"/>
            </a:endParaRP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Times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pt-PT" sz="2400" dirty="0" err="1">
                <a:latin typeface="Times New Roman" pitchFamily="18" charset="0"/>
                <a:cs typeface="Times New Roman" pitchFamily="18" charset="0"/>
              </a:rPr>
              <a:t>Roman</a:t>
            </a:r>
            <a:endParaRPr lang="pt-PT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pt-PT" sz="2400" dirty="0" err="1" smtClean="0">
                <a:latin typeface="Arial" pitchFamily="34" charset="0"/>
                <a:cs typeface="Arial" pitchFamily="34" charset="0"/>
              </a:rPr>
              <a:t>Arial</a:t>
            </a:r>
            <a:endParaRPr lang="pt-PT" sz="24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pt-PT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Verdana</a:t>
            </a:r>
            <a:endParaRPr lang="pt-PT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lnSpc>
                <a:spcPct val="150000"/>
              </a:lnSpc>
            </a:pPr>
            <a:r>
              <a:rPr lang="pt-PT" sz="2400" dirty="0" err="1" smtClean="0">
                <a:latin typeface="Trebuchet MS" pitchFamily="34" charset="0"/>
              </a:rPr>
              <a:t>Trebuchet</a:t>
            </a:r>
            <a:endParaRPr lang="pt-PT" sz="2400" dirty="0">
              <a:latin typeface="Trebuchet MS" pitchFamily="34" charset="0"/>
            </a:endParaRPr>
          </a:p>
          <a:p>
            <a:pPr lvl="1">
              <a:lnSpc>
                <a:spcPct val="150000"/>
              </a:lnSpc>
            </a:pPr>
            <a:r>
              <a:rPr lang="pt-PT" sz="2400" dirty="0" err="1" smtClean="0">
                <a:latin typeface="Georgia" pitchFamily="18" charset="0"/>
              </a:rPr>
              <a:t>Georgia</a:t>
            </a:r>
            <a:endParaRPr lang="pt-PT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79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143000"/>
          </a:xfrm>
        </p:spPr>
        <p:txBody>
          <a:bodyPr>
            <a:normAutofit/>
          </a:bodyPr>
          <a:lstStyle/>
          <a:p>
            <a:r>
              <a:rPr lang="pt-PT" dirty="0"/>
              <a:t>Fontes </a:t>
            </a:r>
            <a:r>
              <a:rPr lang="pt-PT" dirty="0" smtClean="0"/>
              <a:t>– Que não deves utilizar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rmAutofit/>
          </a:bodyPr>
          <a:lstStyle/>
          <a:p>
            <a:pPr marL="360363" lvl="1" indent="-277813">
              <a:lnSpc>
                <a:spcPct val="150000"/>
              </a:lnSpc>
            </a:pPr>
            <a:r>
              <a:rPr lang="pt-PT" sz="1600" dirty="0" smtClean="0"/>
              <a:t>Se usar </a:t>
            </a:r>
            <a:r>
              <a:rPr lang="pt-PT" sz="1600" dirty="0"/>
              <a:t>uma fonte muito pequena </a:t>
            </a:r>
            <a:r>
              <a:rPr lang="pt-PT" sz="1600" dirty="0"/>
              <a:t>o</a:t>
            </a:r>
            <a:r>
              <a:rPr lang="pt-PT" sz="1600" dirty="0" smtClean="0"/>
              <a:t> seu público </a:t>
            </a:r>
            <a:r>
              <a:rPr lang="pt-PT" sz="1600" dirty="0"/>
              <a:t>não estará </a:t>
            </a:r>
            <a:r>
              <a:rPr lang="pt-PT" sz="1600" dirty="0" smtClean="0"/>
              <a:t>apto </a:t>
            </a:r>
            <a:r>
              <a:rPr lang="pt-PT" sz="1600" dirty="0"/>
              <a:t>a ler o que </a:t>
            </a:r>
            <a:r>
              <a:rPr lang="pt-PT" sz="1600" dirty="0" smtClean="0"/>
              <a:t>escreveu</a:t>
            </a:r>
            <a:endParaRPr lang="pt-PT" sz="1600" dirty="0"/>
          </a:p>
          <a:p>
            <a:pPr>
              <a:lnSpc>
                <a:spcPct val="150000"/>
              </a:lnSpc>
            </a:pPr>
            <a:r>
              <a:rPr lang="pt-PT" dirty="0" smtClean="0"/>
              <a:t>USE </a:t>
            </a:r>
            <a:r>
              <a:rPr lang="pt-PT" dirty="0"/>
              <a:t>MAIÚSCULAS SOMENTE </a:t>
            </a:r>
            <a:r>
              <a:rPr lang="pt-PT" dirty="0" smtClean="0"/>
              <a:t>QUANDO NECESSÁRIO</a:t>
            </a:r>
            <a:r>
              <a:rPr lang="pt-PT" dirty="0"/>
              <a:t>, É DIFÍCIL DE LER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latin typeface="Poplar Std" pitchFamily="82" charset="0"/>
              </a:rPr>
              <a:t>Não </a:t>
            </a:r>
            <a:r>
              <a:rPr lang="pt-PT" dirty="0">
                <a:latin typeface="Poplar Std" pitchFamily="82" charset="0"/>
              </a:rPr>
              <a:t>use uma fonte complicada, esta é </a:t>
            </a:r>
            <a:r>
              <a:rPr lang="pt-PT" dirty="0" smtClean="0">
                <a:latin typeface="Poplar Std" pitchFamily="82" charset="0"/>
              </a:rPr>
              <a:t>difícil</a:t>
            </a:r>
            <a:r>
              <a:rPr lang="pt-PT" dirty="0">
                <a:latin typeface="Poplar Std" pitchFamily="82" charset="0"/>
              </a:rPr>
              <a:t> </a:t>
            </a:r>
            <a:r>
              <a:rPr lang="pt-PT" dirty="0" smtClean="0">
                <a:latin typeface="Poplar Std" pitchFamily="82" charset="0"/>
              </a:rPr>
              <a:t>de </a:t>
            </a:r>
            <a:r>
              <a:rPr lang="pt-PT" dirty="0">
                <a:latin typeface="Poplar Std" pitchFamily="82" charset="0"/>
              </a:rPr>
              <a:t>ler à distância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latin typeface="Harlow Solid Italic" pitchFamily="82" charset="0"/>
              </a:rPr>
              <a:t>e </a:t>
            </a:r>
            <a:r>
              <a:rPr lang="pt-PT" dirty="0">
                <a:latin typeface="Harlow Solid Italic" pitchFamily="82" charset="0"/>
              </a:rPr>
              <a:t>esta também não muito legível…</a:t>
            </a:r>
            <a:endParaRPr lang="pt-PT" sz="1600" dirty="0">
              <a:latin typeface="Harlow Solid Ital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49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Cor </a:t>
            </a:r>
            <a:r>
              <a:rPr lang="pt-PT" dirty="0"/>
              <a:t>– </a:t>
            </a:r>
            <a:r>
              <a:rPr lang="pt-PT" dirty="0" smtClean="0"/>
              <a:t>Boa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Use uma cor de fonte que </a:t>
            </a:r>
            <a:r>
              <a:rPr lang="pt-PT" dirty="0" smtClean="0"/>
              <a:t>contrasta nitidamente </a:t>
            </a:r>
            <a:r>
              <a:rPr lang="pt-PT" dirty="0"/>
              <a:t>com o fundo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Exemplo</a:t>
            </a:r>
            <a:r>
              <a:rPr lang="pt-PT" dirty="0"/>
              <a:t>: fonte azul e fundo branco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Use </a:t>
            </a:r>
            <a:r>
              <a:rPr lang="pt-PT" dirty="0"/>
              <a:t>cores para reforçar a lógica de </a:t>
            </a:r>
            <a:r>
              <a:rPr lang="pt-PT" dirty="0" smtClean="0"/>
              <a:t>sua apresentação</a:t>
            </a:r>
            <a:endParaRPr lang="pt-PT" dirty="0"/>
          </a:p>
          <a:p>
            <a:pPr lvl="1">
              <a:lnSpc>
                <a:spcPct val="150000"/>
              </a:lnSpc>
            </a:pPr>
            <a:r>
              <a:rPr lang="pt-PT" dirty="0" smtClean="0"/>
              <a:t>Exemplo</a:t>
            </a:r>
            <a:r>
              <a:rPr lang="pt-PT" dirty="0"/>
              <a:t>: título em azul claro e texto em azul escuro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Use </a:t>
            </a:r>
            <a:r>
              <a:rPr lang="pt-PT" dirty="0"/>
              <a:t>cores para </a:t>
            </a:r>
            <a:r>
              <a:rPr lang="pt-PT" dirty="0" smtClean="0"/>
              <a:t>reforçar um </a:t>
            </a:r>
            <a:r>
              <a:rPr lang="pt-PT" dirty="0"/>
              <a:t>ponto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Exemplo</a:t>
            </a:r>
            <a:r>
              <a:rPr lang="pt-PT" dirty="0"/>
              <a:t>: somente use isto </a:t>
            </a:r>
            <a:r>
              <a:rPr lang="pt-PT" b="1" dirty="0">
                <a:solidFill>
                  <a:schemeClr val="accent1">
                    <a:lumMod val="75000"/>
                  </a:schemeClr>
                </a:solidFill>
              </a:rPr>
              <a:t>ocasionalmente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latin typeface="Harlow Solid Italic" pitchFamily="82" charset="0"/>
              </a:rPr>
              <a:t>…</a:t>
            </a:r>
            <a:endParaRPr lang="pt-PT" sz="1400" dirty="0">
              <a:solidFill>
                <a:schemeClr val="accent1">
                  <a:lumMod val="75000"/>
                </a:schemeClr>
              </a:solidFill>
              <a:latin typeface="Harlow Solid Ital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57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Cor </a:t>
            </a:r>
            <a:r>
              <a:rPr lang="pt-PT" dirty="0"/>
              <a:t>– </a:t>
            </a:r>
            <a:r>
              <a:rPr lang="pt-PT" dirty="0" smtClean="0"/>
              <a:t>Que não deve utilizar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PT" dirty="0">
                <a:solidFill>
                  <a:srgbClr val="FFFF00"/>
                </a:solidFill>
              </a:rPr>
              <a:t>Se usar uma cor de fonte que não </a:t>
            </a:r>
            <a:r>
              <a:rPr lang="pt-PT" dirty="0" smtClean="0">
                <a:solidFill>
                  <a:srgbClr val="FFFF00"/>
                </a:solidFill>
              </a:rPr>
              <a:t>contrasta com </a:t>
            </a:r>
            <a:r>
              <a:rPr lang="pt-PT" dirty="0">
                <a:solidFill>
                  <a:srgbClr val="FFFF00"/>
                </a:solidFill>
              </a:rPr>
              <a:t>o fundo fica difícil ler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Usar </a:t>
            </a:r>
            <a:r>
              <a:rPr lang="pt-PT" dirty="0"/>
              <a:t>cores só para enfeitar provoca </a:t>
            </a:r>
            <a:r>
              <a:rPr lang="pt-PT" dirty="0" smtClean="0"/>
              <a:t>distração e o aborrecimento</a:t>
            </a:r>
            <a:endParaRPr lang="pt-PT" dirty="0"/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rgbClr val="0070C0"/>
                </a:solidFill>
              </a:rPr>
              <a:t>Usar </a:t>
            </a:r>
            <a:r>
              <a:rPr lang="pt-PT" dirty="0">
                <a:solidFill>
                  <a:srgbClr val="0070C0"/>
                </a:solidFill>
              </a:rPr>
              <a:t>uma cor diferente para cada ponto </a:t>
            </a:r>
            <a:r>
              <a:rPr lang="pt-PT" dirty="0" smtClean="0">
                <a:solidFill>
                  <a:srgbClr val="0070C0"/>
                </a:solidFill>
              </a:rPr>
              <a:t>é desnecessário</a:t>
            </a:r>
            <a:endParaRPr lang="pt-PT" dirty="0">
              <a:solidFill>
                <a:srgbClr val="0070C0"/>
              </a:solidFill>
            </a:endParaRPr>
          </a:p>
          <a:p>
            <a:pPr lvl="1">
              <a:lnSpc>
                <a:spcPct val="150000"/>
              </a:lnSpc>
            </a:pPr>
            <a:r>
              <a:rPr lang="pt-PT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Usar </a:t>
            </a:r>
            <a:r>
              <a:rPr lang="pt-PT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uma cor diferente para um ponto </a:t>
            </a:r>
            <a:r>
              <a:rPr lang="pt-PT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secundário também </a:t>
            </a:r>
            <a:r>
              <a:rPr lang="pt-PT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é desnecessário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Tentar </a:t>
            </a:r>
            <a:r>
              <a:rPr lang="pt-PT" dirty="0"/>
              <a:t>ser criativo também pode ser </a:t>
            </a:r>
            <a:r>
              <a:rPr lang="pt-PT" dirty="0">
                <a:solidFill>
                  <a:schemeClr val="bg2">
                    <a:lumMod val="50000"/>
                  </a:schemeClr>
                </a:solidFill>
              </a:rPr>
              <a:t>r</a:t>
            </a:r>
            <a:r>
              <a:rPr lang="pt-PT" dirty="0">
                <a:solidFill>
                  <a:srgbClr val="0070C0"/>
                </a:solidFill>
              </a:rPr>
              <a:t>u</a:t>
            </a:r>
            <a:r>
              <a:rPr lang="pt-PT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</a:t>
            </a:r>
            <a:r>
              <a:rPr lang="pt-PT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m</a:t>
            </a:r>
            <a:endParaRPr lang="pt-PT" sz="1400" dirty="0">
              <a:solidFill>
                <a:schemeClr val="accent3">
                  <a:lumMod val="60000"/>
                  <a:lumOff val="40000"/>
                </a:schemeClr>
              </a:solidFill>
              <a:latin typeface="Harlow Solid Ital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35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99392"/>
            <a:ext cx="9252520" cy="6977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1941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905" y="0"/>
            <a:ext cx="9167905" cy="688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031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8" y="0"/>
            <a:ext cx="9196231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714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" y="-1"/>
            <a:ext cx="9138529" cy="6856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7316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143000"/>
          </a:xfrm>
        </p:spPr>
        <p:txBody>
          <a:bodyPr>
            <a:normAutofit/>
          </a:bodyPr>
          <a:lstStyle/>
          <a:p>
            <a:r>
              <a:rPr lang="pt-PT" dirty="0"/>
              <a:t>Ortografia e Gramática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Corrija </a:t>
            </a:r>
            <a:r>
              <a:rPr lang="pt-PT" dirty="0" smtClean="0"/>
              <a:t>os seus </a:t>
            </a:r>
            <a:r>
              <a:rPr lang="pt-PT" dirty="0"/>
              <a:t>diapositivos. Evite: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erros </a:t>
            </a:r>
            <a:r>
              <a:rPr lang="pt-PT" dirty="0"/>
              <a:t>ortográficos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o </a:t>
            </a:r>
            <a:r>
              <a:rPr lang="pt-PT" dirty="0"/>
              <a:t>uso de palavras repetidas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erros gramaticais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4931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143000"/>
          </a:xfrm>
        </p:spPr>
        <p:txBody>
          <a:bodyPr>
            <a:normAutofit/>
          </a:bodyPr>
          <a:lstStyle/>
          <a:p>
            <a:r>
              <a:rPr lang="pt-PT" dirty="0"/>
              <a:t>Conclusão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Use um diapositivo de conclusão para: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Resumir </a:t>
            </a:r>
            <a:r>
              <a:rPr lang="pt-PT" dirty="0"/>
              <a:t>os pontos principais da </a:t>
            </a:r>
            <a:r>
              <a:rPr lang="pt-PT" dirty="0" smtClean="0"/>
              <a:t>sua apresentação</a:t>
            </a:r>
            <a:endParaRPr lang="pt-PT" dirty="0"/>
          </a:p>
          <a:p>
            <a:pPr lvl="1">
              <a:lnSpc>
                <a:spcPct val="150000"/>
              </a:lnSpc>
            </a:pPr>
            <a:r>
              <a:rPr lang="pt-PT" dirty="0" smtClean="0"/>
              <a:t>Use </a:t>
            </a:r>
            <a:r>
              <a:rPr lang="pt-PT" dirty="0"/>
              <a:t>uma conclusão </a:t>
            </a:r>
            <a:r>
              <a:rPr lang="pt-PT" dirty="0" smtClean="0"/>
              <a:t>efetiva </a:t>
            </a:r>
            <a:r>
              <a:rPr lang="pt-PT" dirty="0"/>
              <a:t>e </a:t>
            </a:r>
            <a:r>
              <a:rPr lang="pt-PT" dirty="0" smtClean="0"/>
              <a:t>forte, recorrendo </a:t>
            </a:r>
            <a:r>
              <a:rPr lang="pt-PT" dirty="0"/>
              <a:t>a uma imagem ou a um filme</a:t>
            </a:r>
          </a:p>
        </p:txBody>
      </p:sp>
    </p:spTree>
    <p:extLst>
      <p:ext uri="{BB962C8B-B14F-4D97-AF65-F5344CB8AC3E}">
        <p14:creationId xmlns:p14="http://schemas.microsoft.com/office/powerpoint/2010/main" val="152643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08912" cy="1296144"/>
          </a:xfrm>
        </p:spPr>
        <p:txBody>
          <a:bodyPr>
            <a:noAutofit/>
          </a:bodyPr>
          <a:lstStyle/>
          <a:p>
            <a:pPr algn="just"/>
            <a:r>
              <a:rPr lang="pt-PT" sz="2400" dirty="0"/>
              <a:t>Algumas das áreas que devem ser tidas em</a:t>
            </a:r>
            <a:br>
              <a:rPr lang="pt-PT" sz="2400" dirty="0"/>
            </a:br>
            <a:r>
              <a:rPr lang="pt-PT" sz="2400" dirty="0"/>
              <a:t>consideração quando se pretende criar uma</a:t>
            </a:r>
            <a:br>
              <a:rPr lang="pt-PT" sz="2400" dirty="0"/>
            </a:br>
            <a:r>
              <a:rPr lang="pt-PT" sz="2400" dirty="0"/>
              <a:t>apresentação </a:t>
            </a:r>
            <a:r>
              <a:rPr lang="pt-PT" sz="2400" dirty="0" smtClean="0"/>
              <a:t>eletrónica</a:t>
            </a:r>
            <a:r>
              <a:rPr lang="pt-PT" sz="2400" dirty="0"/>
              <a:t>: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71600" y="1916832"/>
            <a:ext cx="6777317" cy="4608512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pt-PT" dirty="0"/>
              <a:t>Resumo</a:t>
            </a:r>
          </a:p>
          <a:p>
            <a:pPr>
              <a:lnSpc>
                <a:spcPct val="160000"/>
              </a:lnSpc>
            </a:pPr>
            <a:r>
              <a:rPr lang="pt-PT" dirty="0" smtClean="0"/>
              <a:t>Estrutura </a:t>
            </a:r>
            <a:r>
              <a:rPr lang="pt-PT" dirty="0"/>
              <a:t>da apresentação</a:t>
            </a:r>
          </a:p>
          <a:p>
            <a:pPr>
              <a:lnSpc>
                <a:spcPct val="160000"/>
              </a:lnSpc>
            </a:pPr>
            <a:r>
              <a:rPr lang="pt-PT" dirty="0" smtClean="0"/>
              <a:t>Estrutura </a:t>
            </a:r>
            <a:r>
              <a:rPr lang="pt-PT" dirty="0"/>
              <a:t>do diapositivo</a:t>
            </a:r>
          </a:p>
          <a:p>
            <a:pPr>
              <a:lnSpc>
                <a:spcPct val="160000"/>
              </a:lnSpc>
            </a:pPr>
            <a:r>
              <a:rPr lang="pt-PT" dirty="0" smtClean="0"/>
              <a:t>Fontes</a:t>
            </a:r>
            <a:endParaRPr lang="pt-PT" dirty="0"/>
          </a:p>
          <a:p>
            <a:pPr>
              <a:lnSpc>
                <a:spcPct val="160000"/>
              </a:lnSpc>
            </a:pPr>
            <a:r>
              <a:rPr lang="pt-PT" dirty="0" smtClean="0"/>
              <a:t>Cores</a:t>
            </a:r>
            <a:endParaRPr lang="pt-PT" dirty="0"/>
          </a:p>
          <a:p>
            <a:pPr>
              <a:lnSpc>
                <a:spcPct val="160000"/>
              </a:lnSpc>
            </a:pPr>
            <a:r>
              <a:rPr lang="pt-PT" dirty="0" smtClean="0"/>
              <a:t>Ortografia </a:t>
            </a:r>
            <a:r>
              <a:rPr lang="pt-PT" dirty="0"/>
              <a:t>e Gramática</a:t>
            </a:r>
          </a:p>
          <a:p>
            <a:pPr>
              <a:lnSpc>
                <a:spcPct val="160000"/>
              </a:lnSpc>
            </a:pPr>
            <a:r>
              <a:rPr lang="pt-PT" dirty="0" smtClean="0"/>
              <a:t>Conclusões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3507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/>
          <a:lstStyle/>
          <a:p>
            <a:r>
              <a:rPr lang="pt-PT" dirty="0"/>
              <a:t>Resumo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pt-PT" dirty="0"/>
              <a:t>Faça nos seus dois primeiros diapositivos </a:t>
            </a:r>
            <a:r>
              <a:rPr lang="pt-PT" dirty="0" smtClean="0"/>
              <a:t>um resumo </a:t>
            </a:r>
            <a:r>
              <a:rPr lang="pt-PT" dirty="0"/>
              <a:t>da sua apresentação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pt-PT" dirty="0" smtClean="0"/>
              <a:t>	</a:t>
            </a:r>
            <a:r>
              <a:rPr lang="pt-PT" b="1" dirty="0" smtClean="0"/>
              <a:t>Exemplo</a:t>
            </a:r>
            <a:r>
              <a:rPr lang="pt-PT" b="1" dirty="0"/>
              <a:t>: </a:t>
            </a:r>
            <a:r>
              <a:rPr lang="pt-PT" dirty="0"/>
              <a:t>o diapositivo anterior</a:t>
            </a:r>
          </a:p>
          <a:p>
            <a:pPr>
              <a:lnSpc>
                <a:spcPct val="160000"/>
              </a:lnSpc>
            </a:pPr>
            <a:r>
              <a:rPr lang="pt-PT" dirty="0" smtClean="0"/>
              <a:t>Siga </a:t>
            </a:r>
            <a:r>
              <a:rPr lang="pt-PT" dirty="0"/>
              <a:t>a ordem de seu resumo para o resto </a:t>
            </a:r>
            <a:r>
              <a:rPr lang="pt-PT" dirty="0" smtClean="0"/>
              <a:t>da sua </a:t>
            </a:r>
            <a:r>
              <a:rPr lang="pt-PT" dirty="0"/>
              <a:t>apresentação</a:t>
            </a:r>
          </a:p>
          <a:p>
            <a:pPr>
              <a:lnSpc>
                <a:spcPct val="160000"/>
              </a:lnSpc>
            </a:pPr>
            <a:r>
              <a:rPr lang="pt-PT" dirty="0" smtClean="0"/>
              <a:t>No </a:t>
            </a:r>
            <a:r>
              <a:rPr lang="pt-PT" dirty="0"/>
              <a:t>diapositivo de resumo coloque somente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pt-PT" dirty="0"/>
              <a:t> </a:t>
            </a:r>
            <a:r>
              <a:rPr lang="pt-PT" dirty="0" smtClean="0"/>
              <a:t>   os </a:t>
            </a:r>
            <a:r>
              <a:rPr lang="pt-PT" dirty="0"/>
              <a:t>pontos principais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pt-PT" dirty="0" smtClean="0"/>
              <a:t>	</a:t>
            </a:r>
            <a:r>
              <a:rPr lang="pt-PT" b="1" dirty="0" smtClean="0"/>
              <a:t>Exemplo</a:t>
            </a:r>
            <a:r>
              <a:rPr lang="pt-PT" b="1" dirty="0"/>
              <a:t>:</a:t>
            </a:r>
            <a:r>
              <a:rPr lang="pt-PT" dirty="0"/>
              <a:t> Use os títulos de cada diapositivo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pt-PT" dirty="0" smtClean="0"/>
              <a:t>	como </a:t>
            </a:r>
            <a:r>
              <a:rPr lang="pt-PT" dirty="0"/>
              <a:t>ponto principal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9671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/>
          <a:lstStyle/>
          <a:p>
            <a:r>
              <a:rPr lang="pt-PT" dirty="0"/>
              <a:t>Estrutura da apresentação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A estrutura da sua apresentação é fundamental</a:t>
            </a:r>
          </a:p>
          <a:p>
            <a:pPr marL="68263" indent="292100">
              <a:lnSpc>
                <a:spcPct val="150000"/>
              </a:lnSpc>
              <a:buNone/>
            </a:pPr>
            <a:r>
              <a:rPr lang="pt-PT" dirty="0" smtClean="0"/>
              <a:t>para </a:t>
            </a:r>
            <a:r>
              <a:rPr lang="pt-PT" dirty="0"/>
              <a:t>passar a sua mensagem.</a:t>
            </a:r>
          </a:p>
          <a:p>
            <a:pPr>
              <a:lnSpc>
                <a:spcPct val="150000"/>
              </a:lnSpc>
            </a:pPr>
            <a:r>
              <a:rPr lang="pt-PT" dirty="0"/>
              <a:t>A estrutura da apresentação deve ser concebida</a:t>
            </a:r>
          </a:p>
          <a:p>
            <a:pPr marL="68263" indent="292100">
              <a:lnSpc>
                <a:spcPct val="150000"/>
              </a:lnSpc>
              <a:buNone/>
            </a:pPr>
            <a:r>
              <a:rPr lang="pt-PT" dirty="0"/>
              <a:t>tendo em </a:t>
            </a:r>
            <a:r>
              <a:rPr lang="pt-PT" dirty="0" smtClean="0"/>
              <a:t>consideração:</a:t>
            </a:r>
            <a:endParaRPr lang="pt-PT" dirty="0"/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O </a:t>
            </a:r>
            <a:r>
              <a:rPr lang="pt-PT" sz="2400" dirty="0"/>
              <a:t>que vai </a:t>
            </a:r>
            <a:r>
              <a:rPr lang="pt-PT" sz="2400" dirty="0" smtClean="0"/>
              <a:t>dizer</a:t>
            </a:r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Para </a:t>
            </a:r>
            <a:r>
              <a:rPr lang="pt-PT" sz="2400" dirty="0"/>
              <a:t>quem</a:t>
            </a:r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A </a:t>
            </a:r>
            <a:r>
              <a:rPr lang="pt-PT" sz="2400" dirty="0"/>
              <a:t>melhor forma de o fazer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0863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/>
          <a:lstStyle/>
          <a:p>
            <a:r>
              <a:rPr lang="pt-PT" dirty="0"/>
              <a:t>Estrutura da apresentação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Outras linhas orientadoras para a estruturação</a:t>
            </a:r>
          </a:p>
          <a:p>
            <a:pPr marL="68263" indent="292100">
              <a:lnSpc>
                <a:spcPct val="150000"/>
              </a:lnSpc>
              <a:buNone/>
            </a:pPr>
            <a:r>
              <a:rPr lang="pt-PT" dirty="0"/>
              <a:t>de </a:t>
            </a:r>
            <a:r>
              <a:rPr lang="pt-PT" dirty="0" smtClean="0"/>
              <a:t>uma apresentação: </a:t>
            </a:r>
            <a:endParaRPr lang="pt-PT" dirty="0"/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Clareza</a:t>
            </a:r>
            <a:endParaRPr lang="pt-PT" sz="2400" dirty="0"/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Facilidade</a:t>
            </a:r>
            <a:endParaRPr lang="pt-PT" sz="2400" dirty="0"/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Simplicidade</a:t>
            </a:r>
            <a:endParaRPr lang="pt-PT" sz="2400" dirty="0"/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Relevância </a:t>
            </a:r>
            <a:r>
              <a:rPr lang="pt-PT" sz="2400" dirty="0"/>
              <a:t>do Conteúdo</a:t>
            </a:r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Coerência</a:t>
            </a:r>
            <a:endParaRPr lang="pt-PT" sz="2400" dirty="0"/>
          </a:p>
          <a:p>
            <a:pPr lvl="2">
              <a:lnSpc>
                <a:spcPct val="150000"/>
              </a:lnSpc>
            </a:pPr>
            <a:r>
              <a:rPr lang="pt-PT" sz="2400" dirty="0" smtClean="0"/>
              <a:t> Tempo </a:t>
            </a:r>
            <a:r>
              <a:rPr lang="pt-PT" sz="2400" dirty="0"/>
              <a:t>Suportável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64439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pt-PT" dirty="0"/>
              <a:t>Estrutura de diapositivo - Bom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Programe a sua apresentação tendo </a:t>
            </a:r>
            <a:r>
              <a:rPr lang="pt-PT" dirty="0" smtClean="0"/>
              <a:t>em consideração </a:t>
            </a:r>
            <a:r>
              <a:rPr lang="pt-PT" dirty="0"/>
              <a:t>que num minuto irá utilizar </a:t>
            </a:r>
            <a:r>
              <a:rPr lang="pt-PT" b="1" dirty="0"/>
              <a:t>1 </a:t>
            </a:r>
            <a:r>
              <a:rPr lang="pt-PT" dirty="0" smtClean="0"/>
              <a:t>ou, no </a:t>
            </a:r>
            <a:r>
              <a:rPr lang="pt-PT" dirty="0"/>
              <a:t>máximo, </a:t>
            </a:r>
            <a:r>
              <a:rPr lang="pt-PT" b="1" dirty="0"/>
              <a:t>2 </a:t>
            </a:r>
            <a:r>
              <a:rPr lang="pt-PT" dirty="0"/>
              <a:t>diapositivos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Escreva </a:t>
            </a:r>
            <a:r>
              <a:rPr lang="pt-PT" dirty="0"/>
              <a:t>em forma de pontos, evite frases </a:t>
            </a:r>
            <a:r>
              <a:rPr lang="pt-PT" dirty="0" smtClean="0"/>
              <a:t>muito extensas</a:t>
            </a:r>
            <a:endParaRPr lang="pt-PT" dirty="0"/>
          </a:p>
          <a:p>
            <a:pPr>
              <a:lnSpc>
                <a:spcPct val="150000"/>
              </a:lnSpc>
            </a:pPr>
            <a:r>
              <a:rPr lang="pt-PT" dirty="0" smtClean="0"/>
              <a:t>Inclua </a:t>
            </a:r>
            <a:r>
              <a:rPr lang="pt-PT" dirty="0"/>
              <a:t>entre 4 a 5 pontos por diapositivo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Use somente palavras chave </a:t>
            </a:r>
            <a:r>
              <a:rPr lang="pt-PT" dirty="0"/>
              <a:t>e frases curtas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176678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pt-PT" dirty="0"/>
              <a:t>Estrutura de diapositivo - Bom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Regra de ouro,</a:t>
            </a:r>
          </a:p>
          <a:p>
            <a:pPr marL="68263" indent="292100">
              <a:lnSpc>
                <a:spcPct val="150000"/>
              </a:lnSpc>
              <a:buNone/>
            </a:pPr>
            <a:r>
              <a:rPr lang="pt-PT" dirty="0" smtClean="0"/>
              <a:t>7 </a:t>
            </a:r>
            <a:r>
              <a:rPr lang="pt-PT" dirty="0"/>
              <a:t>palavras por linha e 7 linhas por diapositivo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Diapositivos </a:t>
            </a:r>
            <a:r>
              <a:rPr lang="pt-PT" dirty="0"/>
              <a:t>identificados com </a:t>
            </a:r>
            <a:r>
              <a:rPr lang="pt-PT" dirty="0" smtClean="0"/>
              <a:t>títulos adequados</a:t>
            </a:r>
            <a:endParaRPr lang="pt-PT" dirty="0"/>
          </a:p>
          <a:p>
            <a:pPr>
              <a:lnSpc>
                <a:spcPct val="150000"/>
              </a:lnSpc>
            </a:pPr>
            <a:r>
              <a:rPr lang="pt-PT" dirty="0" smtClean="0"/>
              <a:t>Aborde </a:t>
            </a:r>
            <a:r>
              <a:rPr lang="pt-PT" dirty="0"/>
              <a:t>um assunto por diapositivo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Utilize </a:t>
            </a:r>
            <a:r>
              <a:rPr lang="pt-PT" dirty="0"/>
              <a:t>imagens sempre que possível </a:t>
            </a:r>
            <a:r>
              <a:rPr lang="pt-PT" dirty="0" smtClean="0"/>
              <a:t>e sempre </a:t>
            </a:r>
            <a:r>
              <a:rPr lang="pt-PT" dirty="0"/>
              <a:t>que sejam relevantes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406114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pt-PT" dirty="0"/>
              <a:t>Estrutura de diapositivo - </a:t>
            </a:r>
            <a:r>
              <a:rPr lang="pt-PT" dirty="0" smtClean="0"/>
              <a:t>Mau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t-PT" dirty="0" smtClean="0"/>
              <a:t>Esta </a:t>
            </a:r>
            <a:r>
              <a:rPr lang="pt-PT" dirty="0"/>
              <a:t>página contém muitas palavras para </a:t>
            </a:r>
            <a:r>
              <a:rPr lang="pt-PT" dirty="0" smtClean="0"/>
              <a:t>um diapositivo </a:t>
            </a:r>
            <a:r>
              <a:rPr lang="pt-PT" dirty="0"/>
              <a:t>de apresentação. Não </a:t>
            </a:r>
            <a:r>
              <a:rPr lang="pt-PT" dirty="0" smtClean="0"/>
              <a:t>está escrito </a:t>
            </a:r>
            <a:r>
              <a:rPr lang="pt-PT" dirty="0"/>
              <a:t>em forma de ponto, sendo difícil </a:t>
            </a:r>
            <a:r>
              <a:rPr lang="pt-PT" dirty="0" smtClean="0"/>
              <a:t>para ambos</a:t>
            </a:r>
            <a:r>
              <a:rPr lang="pt-PT" dirty="0"/>
              <a:t>, para </a:t>
            </a:r>
            <a:r>
              <a:rPr lang="pt-PT" dirty="0" smtClean="0"/>
              <a:t>o seu </a:t>
            </a:r>
            <a:r>
              <a:rPr lang="pt-PT" dirty="0"/>
              <a:t>público ler e para </a:t>
            </a:r>
            <a:r>
              <a:rPr lang="pt-PT" dirty="0" smtClean="0"/>
              <a:t>você apresentar </a:t>
            </a:r>
            <a:r>
              <a:rPr lang="pt-PT" dirty="0"/>
              <a:t>cada ponto. Embora </a:t>
            </a:r>
            <a:r>
              <a:rPr lang="pt-PT" dirty="0" smtClean="0"/>
              <a:t>existam exatamente </a:t>
            </a:r>
            <a:r>
              <a:rPr lang="pt-PT" dirty="0"/>
              <a:t>o mesmo número de </a:t>
            </a:r>
            <a:r>
              <a:rPr lang="pt-PT" dirty="0" smtClean="0"/>
              <a:t>pontos tanto </a:t>
            </a:r>
            <a:r>
              <a:rPr lang="pt-PT" dirty="0"/>
              <a:t>neste diapositivo quanto </a:t>
            </a:r>
            <a:r>
              <a:rPr lang="pt-PT" dirty="0" smtClean="0"/>
              <a:t>no anterior, compreender </a:t>
            </a:r>
            <a:r>
              <a:rPr lang="pt-PT" dirty="0"/>
              <a:t>é muito </a:t>
            </a:r>
            <a:r>
              <a:rPr lang="pt-PT" dirty="0" smtClean="0"/>
              <a:t>mais complicado</a:t>
            </a:r>
            <a:r>
              <a:rPr lang="pt-PT" dirty="0"/>
              <a:t>. Em resumo, </a:t>
            </a:r>
            <a:r>
              <a:rPr lang="pt-PT" dirty="0" smtClean="0"/>
              <a:t>o seu </a:t>
            </a:r>
            <a:r>
              <a:rPr lang="pt-PT" dirty="0"/>
              <a:t>público </a:t>
            </a:r>
            <a:r>
              <a:rPr lang="pt-PT" dirty="0" smtClean="0"/>
              <a:t>gastará tempo </a:t>
            </a:r>
            <a:r>
              <a:rPr lang="pt-PT" dirty="0"/>
              <a:t>demais tentando ler este parágrafo </a:t>
            </a:r>
            <a:r>
              <a:rPr lang="pt-PT" dirty="0" smtClean="0"/>
              <a:t>ao invés </a:t>
            </a:r>
            <a:r>
              <a:rPr lang="pt-PT" dirty="0"/>
              <a:t>de escutar </a:t>
            </a:r>
            <a:r>
              <a:rPr lang="pt-PT" dirty="0" smtClean="0"/>
              <a:t>o que você tem para dizer.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808551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24744" cy="1143000"/>
          </a:xfrm>
        </p:spPr>
        <p:txBody>
          <a:bodyPr>
            <a:normAutofit/>
          </a:bodyPr>
          <a:lstStyle/>
          <a:p>
            <a:r>
              <a:rPr lang="pt-PT" dirty="0"/>
              <a:t>Fontes – Bom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PT" dirty="0"/>
              <a:t>Use pelo menos uma fonte de 18 pontos </a:t>
            </a:r>
            <a:r>
              <a:rPr lang="pt-PT" dirty="0" smtClean="0"/>
              <a:t>de tamanho</a:t>
            </a:r>
            <a:endParaRPr lang="pt-PT" dirty="0"/>
          </a:p>
          <a:p>
            <a:pPr>
              <a:lnSpc>
                <a:spcPct val="150000"/>
              </a:lnSpc>
            </a:pPr>
            <a:r>
              <a:rPr lang="pt-PT" dirty="0" smtClean="0"/>
              <a:t>Use </a:t>
            </a:r>
            <a:r>
              <a:rPr lang="pt-PT" dirty="0"/>
              <a:t>fontes de tamanho diferentes para </a:t>
            </a:r>
            <a:r>
              <a:rPr lang="pt-PT" dirty="0" smtClean="0"/>
              <a:t>os pontos</a:t>
            </a:r>
            <a:endParaRPr lang="pt-PT" dirty="0"/>
          </a:p>
          <a:p>
            <a:pPr marL="68263" indent="292100">
              <a:lnSpc>
                <a:spcPct val="150000"/>
              </a:lnSpc>
              <a:buNone/>
            </a:pPr>
            <a:r>
              <a:rPr lang="pt-PT" dirty="0" smtClean="0"/>
              <a:t> principais </a:t>
            </a:r>
            <a:r>
              <a:rPr lang="pt-PT" dirty="0"/>
              <a:t>e pontos secundários</a:t>
            </a:r>
          </a:p>
          <a:p>
            <a:pPr lvl="1">
              <a:lnSpc>
                <a:spcPct val="150000"/>
              </a:lnSpc>
            </a:pPr>
            <a:r>
              <a:rPr lang="pt-PT" sz="2600" dirty="0" smtClean="0"/>
              <a:t>esta </a:t>
            </a:r>
            <a:r>
              <a:rPr lang="pt-PT" sz="2600" dirty="0"/>
              <a:t>frase está escrita com tamanho 24 pontos</a:t>
            </a:r>
          </a:p>
          <a:p>
            <a:pPr lvl="1">
              <a:lnSpc>
                <a:spcPct val="150000"/>
              </a:lnSpc>
            </a:pPr>
            <a:r>
              <a:rPr lang="pt-PT" sz="2600" dirty="0" smtClean="0"/>
              <a:t>fonte </a:t>
            </a:r>
            <a:r>
              <a:rPr lang="pt-PT" sz="2600" dirty="0"/>
              <a:t>de ponto principal é de 30 pontos,</a:t>
            </a:r>
          </a:p>
          <a:p>
            <a:pPr lvl="1">
              <a:lnSpc>
                <a:spcPct val="150000"/>
              </a:lnSpc>
            </a:pPr>
            <a:r>
              <a:rPr lang="pt-PT" dirty="0" smtClean="0"/>
              <a:t>fonte </a:t>
            </a:r>
            <a:r>
              <a:rPr lang="pt-PT" dirty="0"/>
              <a:t>de título é de 40 pontos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Use </a:t>
            </a:r>
            <a:r>
              <a:rPr lang="pt-PT" dirty="0"/>
              <a:t>uma fonte que tenha a certeza que </a:t>
            </a:r>
            <a:r>
              <a:rPr lang="pt-PT" dirty="0" smtClean="0"/>
              <a:t>está disponível </a:t>
            </a:r>
            <a:r>
              <a:rPr lang="pt-PT" dirty="0"/>
              <a:t>em todos os computadores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4019985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68</TotalTime>
  <Words>573</Words>
  <Application>Microsoft Office PowerPoint</Application>
  <PresentationFormat>Apresentação no Ecrã (4:3)</PresentationFormat>
  <Paragraphs>90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Austin</vt:lpstr>
      <vt:lpstr>Sugestões para criar uma apresentação eletrónica eficaz</vt:lpstr>
      <vt:lpstr>Algumas das áreas que devem ser tidas em consideração quando se pretende criar uma apresentação eletrónica:</vt:lpstr>
      <vt:lpstr>Resumo</vt:lpstr>
      <vt:lpstr>Estrutura da apresentação</vt:lpstr>
      <vt:lpstr>Estrutura da apresentação</vt:lpstr>
      <vt:lpstr>Estrutura de diapositivo - Bom</vt:lpstr>
      <vt:lpstr>Estrutura de diapositivo - Bom</vt:lpstr>
      <vt:lpstr>Estrutura de diapositivo - Mau</vt:lpstr>
      <vt:lpstr>Fontes – Bom</vt:lpstr>
      <vt:lpstr>Exemplos de boas fontes</vt:lpstr>
      <vt:lpstr>Fontes – Que não deves utilizar</vt:lpstr>
      <vt:lpstr>Cor – Boa</vt:lpstr>
      <vt:lpstr>Cor – Que não deve utilizar</vt:lpstr>
      <vt:lpstr>Apresentação do PowerPoint</vt:lpstr>
      <vt:lpstr>Apresentação do PowerPoint</vt:lpstr>
      <vt:lpstr>Apresentação do PowerPoint</vt:lpstr>
      <vt:lpstr>Apresentação do PowerPoint</vt:lpstr>
      <vt:lpstr>Ortografia e Gramática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Sugestões para criar uma apresentação eletrónica eficaz</dc:title>
  <dc:creator>rui</dc:creator>
  <cp:lastModifiedBy>rui</cp:lastModifiedBy>
  <cp:revision>7</cp:revision>
  <dcterms:created xsi:type="dcterms:W3CDTF">2013-01-03T23:01:16Z</dcterms:created>
  <dcterms:modified xsi:type="dcterms:W3CDTF">2013-01-04T00:10:03Z</dcterms:modified>
</cp:coreProperties>
</file>